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76" r:id="rId4"/>
    <p:sldId id="282" r:id="rId5"/>
    <p:sldId id="258" r:id="rId6"/>
    <p:sldId id="259" r:id="rId7"/>
    <p:sldId id="277" r:id="rId8"/>
    <p:sldId id="267" r:id="rId9"/>
    <p:sldId id="268" r:id="rId10"/>
    <p:sldId id="266" r:id="rId11"/>
    <p:sldId id="261" r:id="rId12"/>
    <p:sldId id="262" r:id="rId13"/>
    <p:sldId id="263" r:id="rId14"/>
    <p:sldId id="264" r:id="rId15"/>
    <p:sldId id="265" r:id="rId16"/>
    <p:sldId id="269" r:id="rId17"/>
    <p:sldId id="278" r:id="rId18"/>
    <p:sldId id="273" r:id="rId19"/>
    <p:sldId id="260" r:id="rId20"/>
    <p:sldId id="270" r:id="rId21"/>
    <p:sldId id="271" r:id="rId22"/>
    <p:sldId id="272" r:id="rId23"/>
    <p:sldId id="274" r:id="rId24"/>
    <p:sldId id="275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322" autoAdjust="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E511F-CECF-4FEB-A322-39206D8ED10A}" type="datetimeFigureOut">
              <a:rPr lang="en-US" smtClean="0"/>
              <a:pPr/>
              <a:t>4/23/2009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3B158-0B16-4E50-BB8F-F22D4365FB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plug-in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plugin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high level documentation</a:t>
            </a:r>
          </a:p>
          <a:p>
            <a:r>
              <a:rPr lang="en-US" dirty="0" smtClean="0"/>
              <a:t>Often the only source is </a:t>
            </a:r>
            <a:r>
              <a:rPr lang="en-US" smtClean="0"/>
              <a:t>example source</a:t>
            </a:r>
            <a:r>
              <a:rPr lang="en-US" baseline="0" smtClean="0"/>
              <a:t> code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drawing program example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Amulet:</a:t>
            </a:r>
          </a:p>
          <a:p>
            <a:r>
              <a:rPr lang="en-US" dirty="0" smtClean="0"/>
              <a:t>Objects</a:t>
            </a:r>
            <a:r>
              <a:rPr lang="en-US" baseline="0" dirty="0" smtClean="0"/>
              <a:t> all to query for all slot names and corresponding values and types</a:t>
            </a:r>
          </a:p>
          <a:p>
            <a:r>
              <a:rPr lang="en-US" baseline="0" dirty="0" smtClean="0"/>
              <a:t>Behaviors can be inspected due to command objects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Automation</a:t>
            </a:r>
            <a:r>
              <a:rPr lang="en-US" baseline="0" dirty="0" smtClean="0"/>
              <a:t>: communication (enter less data)</a:t>
            </a:r>
          </a:p>
          <a:p>
            <a:r>
              <a:rPr lang="en-US" baseline="0" dirty="0" smtClean="0"/>
              <a:t>Customization: change shortcuts, customization agent can be supplied by the toolkit</a:t>
            </a:r>
          </a:p>
          <a:p>
            <a:r>
              <a:rPr lang="en-US" baseline="0" dirty="0" smtClean="0"/>
              <a:t>Macros: one application to record macros for all others</a:t>
            </a:r>
          </a:p>
          <a:p>
            <a:r>
              <a:rPr lang="en-US" baseline="0" dirty="0" smtClean="0"/>
              <a:t>Agents and Tutors: guide user (Word’s “</a:t>
            </a:r>
            <a:r>
              <a:rPr lang="en-US" baseline="0" dirty="0" err="1" smtClean="0"/>
              <a:t>clippy</a:t>
            </a:r>
            <a:r>
              <a:rPr lang="en-US" baseline="0" dirty="0" smtClean="0"/>
              <a:t>”); change appearance (highlight menu item that might be useful)</a:t>
            </a:r>
          </a:p>
          <a:p>
            <a:r>
              <a:rPr lang="en-US" baseline="0" dirty="0" smtClean="0"/>
              <a:t>Rich searching: one searching capability for all applications, including graphic search; can be supplied by toolkit</a:t>
            </a:r>
          </a:p>
          <a:p>
            <a:r>
              <a:rPr lang="en-US" dirty="0" smtClean="0"/>
              <a:t>Alternative interfaces:</a:t>
            </a:r>
            <a:r>
              <a:rPr lang="en-US" baseline="0" dirty="0" smtClean="0"/>
              <a:t> interfaces for blind people, query available actions</a:t>
            </a:r>
          </a:p>
          <a:p>
            <a:r>
              <a:rPr lang="en-US" baseline="0" dirty="0" smtClean="0"/>
              <a:t>Support: many things supported by toolkit: undo, debugging (inspection)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Modularity:</a:t>
            </a:r>
            <a:r>
              <a:rPr lang="en-US" baseline="0" dirty="0" smtClean="0"/>
              <a:t> scale enterprise software to customer needs (basic, premium, ultra, …)</a:t>
            </a:r>
          </a:p>
          <a:p>
            <a:r>
              <a:rPr lang="en-US" baseline="0" dirty="0" smtClean="0"/>
              <a:t>Customizability: new menu items/icons, own spell checker, etc.</a:t>
            </a:r>
          </a:p>
          <a:p>
            <a:r>
              <a:rPr lang="en-US" baseline="0" dirty="0" smtClean="0"/>
              <a:t>Extensibility: add new functionality (new image formats); Example: Firefox: would it be as popular without plug-ins? Third-party developers, features not </a:t>
            </a:r>
            <a:r>
              <a:rPr lang="en-US" baseline="0" dirty="0" err="1" smtClean="0"/>
              <a:t>forseen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PlugInLoader</a:t>
            </a:r>
            <a:r>
              <a:rPr lang="en-US" dirty="0" smtClean="0"/>
              <a:t>: discovers</a:t>
            </a:r>
            <a:r>
              <a:rPr lang="en-US" baseline="0" dirty="0" smtClean="0"/>
              <a:t> plug-ins, load and initializes them, asks them for responsibilities and invokes them when appropriate</a:t>
            </a:r>
          </a:p>
          <a:p>
            <a:r>
              <a:rPr lang="en-US" baseline="0" dirty="0" err="1" smtClean="0"/>
              <a:t>PlugIn</a:t>
            </a:r>
            <a:r>
              <a:rPr lang="en-US" baseline="0" dirty="0" smtClean="0"/>
              <a:t>: Interface for all plug-ins, protocol is specified here</a:t>
            </a:r>
          </a:p>
          <a:p>
            <a:r>
              <a:rPr lang="en-US" baseline="0" dirty="0" err="1" smtClean="0"/>
              <a:t>ConcretePlugin</a:t>
            </a:r>
            <a:r>
              <a:rPr lang="en-US" baseline="0" dirty="0" smtClean="0"/>
              <a:t>: does things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browsers,</a:t>
            </a:r>
            <a:r>
              <a:rPr lang="en-US" baseline="0" dirty="0" smtClean="0"/>
              <a:t> graphical editors</a:t>
            </a:r>
          </a:p>
          <a:p>
            <a:r>
              <a:rPr lang="en-US" baseline="0" dirty="0" smtClean="0"/>
              <a:t>Well defined interfaces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</a:t>
            </a:r>
            <a:r>
              <a:rPr lang="en-US" baseline="0" dirty="0" smtClean="0"/>
              <a:t> is a plug-in</a:t>
            </a:r>
          </a:p>
          <a:p>
            <a:r>
              <a:rPr lang="en-US" baseline="0" dirty="0" smtClean="0"/>
              <a:t>Core engine is just for loading plug-ins, no other functionality</a:t>
            </a:r>
          </a:p>
          <a:p>
            <a:r>
              <a:rPr lang="en-US" baseline="0" dirty="0" smtClean="0"/>
              <a:t>Plug-ins are hosts themselves, defining extension points for other plug-ins</a:t>
            </a:r>
          </a:p>
          <a:p>
            <a:r>
              <a:rPr lang="en-US" baseline="0" dirty="0" smtClean="0"/>
              <a:t>Eclipse model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Update: testing, configuration never known, different vendors</a:t>
            </a:r>
          </a:p>
          <a:p>
            <a:r>
              <a:rPr lang="en-US" dirty="0" smtClean="0"/>
              <a:t>Security: arbitrary code from the web, even during installation of plug-in, support digital signatures</a:t>
            </a:r>
            <a:r>
              <a:rPr lang="en-US" baseline="0" dirty="0" smtClean="0"/>
              <a:t> (eclipse does); BUGS</a:t>
            </a:r>
          </a:p>
          <a:p>
            <a:r>
              <a:rPr lang="en-US" baseline="0" dirty="0" smtClean="0"/>
              <a:t>Version and Dependencies: what to do to menu when there are two versions of the same plug-in</a:t>
            </a:r>
          </a:p>
          <a:p>
            <a:r>
              <a:rPr lang="en-US" baseline="0" dirty="0" smtClean="0"/>
              <a:t>Scalability:</a:t>
            </a:r>
          </a:p>
          <a:p>
            <a:r>
              <a:rPr lang="en-US" baseline="0" dirty="0" smtClean="0"/>
              <a:t>Up: start-up time, activate only on demand; installation choices</a:t>
            </a:r>
          </a:p>
          <a:p>
            <a:r>
              <a:rPr lang="en-US" baseline="0" dirty="0" smtClean="0"/>
              <a:t>Down: core must also run on small devices</a:t>
            </a:r>
          </a:p>
          <a:p>
            <a:r>
              <a:rPr lang="en-US" baseline="0" dirty="0" smtClean="0"/>
              <a:t>GUI changes: add a whole new settings panel?</a:t>
            </a:r>
          </a:p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Preferences: preferred color model, image</a:t>
            </a:r>
            <a:r>
              <a:rPr lang="en-US" baseline="0" dirty="0" smtClean="0"/>
              <a:t> types,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for a plug-in with a matching MIME type </a:t>
            </a:r>
          </a:p>
          <a:p>
            <a:r>
              <a:rPr lang="en-US" dirty="0" smtClean="0"/>
              <a:t>load the plug-in code into memory </a:t>
            </a:r>
          </a:p>
          <a:p>
            <a:r>
              <a:rPr lang="en-US" dirty="0" smtClean="0"/>
              <a:t>initialize the plug-in </a:t>
            </a:r>
          </a:p>
          <a:p>
            <a:r>
              <a:rPr lang="en-US" dirty="0" smtClean="0"/>
              <a:t>create a new instance of the plug-in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Merge points: overlay own</a:t>
            </a:r>
            <a:r>
              <a:rPr lang="en-US" baseline="0" dirty="0" smtClean="0"/>
              <a:t> .</a:t>
            </a:r>
            <a:r>
              <a:rPr lang="en-US" baseline="0" dirty="0" err="1" smtClean="0"/>
              <a:t>xul</a:t>
            </a:r>
            <a:r>
              <a:rPr lang="en-US" baseline="0" dirty="0" smtClean="0"/>
              <a:t> file with a </a:t>
            </a:r>
            <a:r>
              <a:rPr lang="en-US" baseline="0" dirty="0" err="1" smtClean="0"/>
              <a:t>brower’s</a:t>
            </a:r>
            <a:r>
              <a:rPr lang="en-US" baseline="0" dirty="0" smtClean="0"/>
              <a:t> .</a:t>
            </a:r>
            <a:r>
              <a:rPr lang="en-US" baseline="0" dirty="0" err="1" smtClean="0"/>
              <a:t>xul</a:t>
            </a:r>
            <a:r>
              <a:rPr lang="en-US" baseline="0" dirty="0" smtClean="0"/>
              <a:t> file, so it gets loaded at the same time and is merged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3B158-0B16-4E50-BB8F-F22D4365FBA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ec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ec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leichschenkliges Dreiec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Gerade Verbindung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Gleichschenkliges Dreiec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leichschenkliges Dreiec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23.04.2009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8" name="Gerade Verbindu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Gerade Verbindung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leichschenkliges Dreiec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s-archive.adm.cs.cmu.edu/anon/1998/CMU-CS-98-153.pdf" TargetMode="External"/><Relationship Id="rId2" Type="http://schemas.openxmlformats.org/officeDocument/2006/relationships/hyperlink" Target="http://citeseerx.ist.psu.edu/viewdoc/download;jsessionid=8420F871B0AD7881A077CEBC9392A509?doi=10.1.1.11.5602&amp;rep=rep1&amp;type=pd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165754.1165767" TargetMode="External"/><Relationship Id="rId2" Type="http://schemas.openxmlformats.org/officeDocument/2006/relationships/hyperlink" Target="http://doi.acm.org/10.1145/1053331.105334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lipse.org/articles/Article-Your%20First%20Plug-in/YourFirstPlugin.html" TargetMode="External"/><Relationship Id="rId5" Type="http://schemas.openxmlformats.org/officeDocument/2006/relationships/hyperlink" Target="http://www.eclipsepluginsite.com/" TargetMode="External"/><Relationship Id="rId4" Type="http://schemas.openxmlformats.org/officeDocument/2006/relationships/hyperlink" Target="http://www.eclipse.org/articles/Article-Plug-in-architecture/plugin_architecture.html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tech.com/articles/mactech/Vol.15/15.04/PhotoshopPlug-InsPart1/" TargetMode="External"/><Relationship Id="rId2" Type="http://schemas.openxmlformats.org/officeDocument/2006/relationships/hyperlink" Target="http://msdn.microsoft.com/en-us/vsto/dd162433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kipedia.org/" TargetMode="External"/><Relationship Id="rId4" Type="http://schemas.openxmlformats.org/officeDocument/2006/relationships/hyperlink" Target="https://developer.mozilla.org/en/Building_an_Extensio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Plug-In architectures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Tobias Freudenreich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Discovery</a:t>
            </a:r>
          </a:p>
          <a:p>
            <a:pPr lvl="1"/>
            <a:r>
              <a:rPr lang="en-US" dirty="0" smtClean="0"/>
              <a:t>Need to discover compatible classes after compile-time</a:t>
            </a:r>
          </a:p>
          <a:p>
            <a:pPr lvl="1"/>
            <a:r>
              <a:rPr lang="en-US" dirty="0" smtClean="0"/>
              <a:t>Even harder when plug-ins can be added at runtime</a:t>
            </a:r>
          </a:p>
          <a:p>
            <a:pPr lvl="1"/>
            <a:r>
              <a:rPr lang="en-US" dirty="0" smtClean="0"/>
              <a:t>Typically one designated path</a:t>
            </a:r>
          </a:p>
          <a:p>
            <a:pPr lvl="2"/>
            <a:r>
              <a:rPr lang="en-US" dirty="0" smtClean="0"/>
              <a:t>But: multi-user environments</a:t>
            </a:r>
          </a:p>
          <a:p>
            <a:r>
              <a:rPr lang="en-US" dirty="0" smtClean="0"/>
              <a:t>Update</a:t>
            </a:r>
          </a:p>
          <a:p>
            <a:r>
              <a:rPr lang="en-US" dirty="0" smtClean="0"/>
              <a:t>Security</a:t>
            </a:r>
          </a:p>
          <a:p>
            <a:r>
              <a:rPr lang="en-US" dirty="0" smtClean="0"/>
              <a:t>Versions and Dependencies</a:t>
            </a:r>
          </a:p>
          <a:p>
            <a:r>
              <a:rPr lang="en-US" dirty="0" smtClean="0"/>
              <a:t>Scalability</a:t>
            </a:r>
          </a:p>
          <a:p>
            <a:r>
              <a:rPr lang="en-US" dirty="0" smtClean="0"/>
              <a:t>Easy development of new plug-ins</a:t>
            </a:r>
          </a:p>
          <a:p>
            <a:r>
              <a:rPr lang="en-US" dirty="0" smtClean="0"/>
              <a:t>GUI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Photoshop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Fixed set of plug-in types:</a:t>
            </a:r>
          </a:p>
          <a:p>
            <a:pPr lvl="1"/>
            <a:r>
              <a:rPr lang="en-US" dirty="0" smtClean="0"/>
              <a:t>Image filter, Import, Export,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Parser, Extension, </a:t>
            </a:r>
            <a:r>
              <a:rPr lang="en-US" dirty="0" smtClean="0"/>
              <a:t>Format, Color picker, Selection, Automation</a:t>
            </a:r>
          </a:p>
          <a:p>
            <a:r>
              <a:rPr lang="en-US" dirty="0" smtClean="0"/>
              <a:t>Scans for '</a:t>
            </a:r>
            <a:r>
              <a:rPr lang="en-US" dirty="0" err="1" smtClean="0"/>
              <a:t>PiPL</a:t>
            </a:r>
            <a:r>
              <a:rPr lang="en-US" dirty="0" smtClean="0"/>
              <a:t>' (plug-in property list)</a:t>
            </a:r>
          </a:p>
          <a:p>
            <a:pPr lvl="1"/>
            <a:r>
              <a:rPr lang="en-US" dirty="0" smtClean="0"/>
              <a:t>Description of what the plug-in is and its preferences</a:t>
            </a:r>
          </a:p>
          <a:p>
            <a:r>
              <a:rPr lang="en-US" dirty="0" smtClean="0"/>
              <a:t>Plug-ins have defined entry point (“main”)</a:t>
            </a:r>
          </a:p>
          <a:p>
            <a:pPr lvl="1"/>
            <a:r>
              <a:rPr lang="en-US" dirty="0" smtClean="0"/>
              <a:t>Called by Photoshop when needed</a:t>
            </a:r>
          </a:p>
          <a:p>
            <a:pPr lvl="1"/>
            <a:r>
              <a:rPr lang="en-US" dirty="0" smtClean="0"/>
              <a:t>Call includes a 200-field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Firefox (and other Mozilla products)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Distinction: Plug-ins and Extensions</a:t>
            </a:r>
          </a:p>
          <a:p>
            <a:r>
              <a:rPr lang="en-US" dirty="0" smtClean="0"/>
              <a:t>Plug-ins</a:t>
            </a:r>
          </a:p>
          <a:p>
            <a:pPr lvl="1"/>
            <a:r>
              <a:rPr lang="en-US" dirty="0" smtClean="0"/>
              <a:t>Help browser display data (</a:t>
            </a:r>
            <a:r>
              <a:rPr lang="en-US" dirty="0" err="1" smtClean="0"/>
              <a:t>pdf</a:t>
            </a:r>
            <a:r>
              <a:rPr lang="en-US" dirty="0" smtClean="0"/>
              <a:t>, multimedia, etc.)</a:t>
            </a:r>
          </a:p>
          <a:p>
            <a:pPr lvl="1"/>
            <a:r>
              <a:rPr lang="en-US" dirty="0" smtClean="0"/>
              <a:t>Gecko </a:t>
            </a:r>
            <a:r>
              <a:rPr lang="en-US" dirty="0" err="1" smtClean="0"/>
              <a:t>Plugin</a:t>
            </a:r>
            <a:r>
              <a:rPr lang="en-US" dirty="0" smtClean="0"/>
              <a:t> API (NPAPI) </a:t>
            </a:r>
          </a:p>
          <a:p>
            <a:pPr lvl="1"/>
            <a:r>
              <a:rPr lang="en-US" dirty="0" smtClean="0"/>
              <a:t>Register for MIME-types</a:t>
            </a:r>
          </a:p>
          <a:p>
            <a:pPr lvl="1"/>
            <a:r>
              <a:rPr lang="en-US" dirty="0" smtClean="0"/>
              <a:t>Draw into browser, modify DOM</a:t>
            </a:r>
          </a:p>
          <a:p>
            <a:pPr lvl="1"/>
            <a:r>
              <a:rPr lang="en-US" dirty="0" smtClean="0"/>
              <a:t>Receive mouse and keyboard events</a:t>
            </a:r>
          </a:p>
          <a:p>
            <a:pPr lvl="1"/>
            <a:r>
              <a:rPr lang="en-US" dirty="0" smtClean="0"/>
              <a:t>Multiple instances per plug-in possible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Firefox (and other Mozilla products)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Modify browser’s GUI (written in XUL and </a:t>
            </a:r>
            <a:r>
              <a:rPr lang="en-US" dirty="0" err="1" smtClean="0"/>
              <a:t>Javascript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XUL defines how the interface looks (static description)</a:t>
            </a:r>
          </a:p>
          <a:p>
            <a:pPr lvl="2"/>
            <a:r>
              <a:rPr lang="en-US" dirty="0" err="1" smtClean="0"/>
              <a:t>Javascript</a:t>
            </a:r>
            <a:r>
              <a:rPr lang="en-US" dirty="0" smtClean="0"/>
              <a:t> defines how it works (interaction description)</a:t>
            </a:r>
          </a:p>
          <a:p>
            <a:pPr lvl="1"/>
            <a:r>
              <a:rPr lang="en-US" dirty="0" smtClean="0"/>
              <a:t>.</a:t>
            </a:r>
            <a:r>
              <a:rPr lang="en-US" dirty="0" err="1" smtClean="0"/>
              <a:t>xul</a:t>
            </a:r>
            <a:r>
              <a:rPr lang="en-US" dirty="0" smtClean="0"/>
              <a:t> files define “merge points”</a:t>
            </a:r>
          </a:p>
          <a:p>
            <a:pPr lvl="1"/>
            <a:r>
              <a:rPr lang="en-US" dirty="0" smtClean="0"/>
              <a:t>Can attach more elements to these at run time</a:t>
            </a:r>
          </a:p>
          <a:p>
            <a:pPr lvl="1"/>
            <a:r>
              <a:rPr lang="en-US" dirty="0" smtClean="0"/>
              <a:t>Can also modify behavior</a:t>
            </a:r>
          </a:p>
          <a:p>
            <a:pPr lvl="1"/>
            <a:r>
              <a:rPr lang="en-US" dirty="0" smtClean="0"/>
              <a:t>Configuration files define all this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Office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Plug-ins discovered by registry entries</a:t>
            </a:r>
          </a:p>
          <a:p>
            <a:r>
              <a:rPr lang="en-US" dirty="0" smtClean="0"/>
              <a:t>Can add things to the user interface</a:t>
            </a:r>
          </a:p>
          <a:p>
            <a:r>
              <a:rPr lang="en-US" dirty="0" smtClean="0"/>
              <a:t>Have access to the Object Model</a:t>
            </a:r>
          </a:p>
          <a:p>
            <a:r>
              <a:rPr lang="en-US" dirty="0" smtClean="0"/>
              <a:t>Can register callbacks for all kinds of </a:t>
            </a:r>
            <a:r>
              <a:rPr lang="en-US" dirty="0" smtClean="0"/>
              <a:t>events</a:t>
            </a:r>
          </a:p>
          <a:p>
            <a:r>
              <a:rPr lang="en-US" dirty="0" smtClean="0"/>
              <a:t>Development inside of Visual Studio with VSTO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Office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73679" y="1190930"/>
            <a:ext cx="3967720" cy="495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feld 4"/>
          <p:cNvSpPr txBox="1"/>
          <p:nvPr/>
        </p:nvSpPr>
        <p:spPr>
          <a:xfrm>
            <a:off x="2500298" y="6072206"/>
            <a:ext cx="6215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http://msdn.microsoft.com/en-us/library/bb386298.aspx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Eclipse is good for building IDEs</a:t>
            </a:r>
          </a:p>
          <a:p>
            <a:pPr lvl="1"/>
            <a:r>
              <a:rPr lang="en-US" dirty="0" smtClean="0"/>
              <a:t>But can do almost any application (including non-graphical)</a:t>
            </a:r>
          </a:p>
          <a:p>
            <a:r>
              <a:rPr lang="en-US" dirty="0" smtClean="0"/>
              <a:t>Searches for plug-ins in a specific folder</a:t>
            </a:r>
          </a:p>
          <a:p>
            <a:r>
              <a:rPr lang="en-US" dirty="0" smtClean="0"/>
              <a:t>Load on demand</a:t>
            </a:r>
          </a:p>
          <a:p>
            <a:r>
              <a:rPr lang="en-US" dirty="0" smtClean="0"/>
              <a:t>Every plug-in has a description (manifest) file</a:t>
            </a:r>
          </a:p>
          <a:p>
            <a:r>
              <a:rPr lang="en-US" dirty="0" smtClean="0"/>
              <a:t>Everything is a plug-in</a:t>
            </a:r>
          </a:p>
          <a:p>
            <a:r>
              <a:rPr lang="en-US" dirty="0" smtClean="0"/>
              <a:t>Plug-ins extend other plug-ins</a:t>
            </a:r>
          </a:p>
          <a:p>
            <a:pPr lvl="1"/>
            <a:r>
              <a:rPr lang="en-US" dirty="0" smtClean="0"/>
              <a:t>Creates dependencies</a:t>
            </a:r>
          </a:p>
          <a:p>
            <a:r>
              <a:rPr lang="en-US" dirty="0" smtClean="0"/>
              <a:t>Does not have to be UI related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38410" y="1357298"/>
            <a:ext cx="7473983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feld 3"/>
          <p:cNvSpPr txBox="1"/>
          <p:nvPr/>
        </p:nvSpPr>
        <p:spPr>
          <a:xfrm>
            <a:off x="6786578" y="6072206"/>
            <a:ext cx="21431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www.imb.com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Plug-ins need to be at a specific location</a:t>
            </a:r>
          </a:p>
          <a:p>
            <a:r>
              <a:rPr lang="en-US" dirty="0" smtClean="0"/>
              <a:t>Plug-in description file of some sort used</a:t>
            </a:r>
          </a:p>
          <a:p>
            <a:r>
              <a:rPr lang="en-US" dirty="0" smtClean="0"/>
              <a:t>Generally, plug-in can modify displayed content after it is invoked</a:t>
            </a:r>
          </a:p>
          <a:p>
            <a:r>
              <a:rPr lang="en-US" dirty="0" smtClean="0"/>
              <a:t>Plug-in gets control with callbacks</a:t>
            </a:r>
          </a:p>
          <a:p>
            <a:r>
              <a:rPr lang="en-US" dirty="0" smtClean="0"/>
              <a:t>Each plug-in implements one or more previously defined interfaces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Data Model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Alternative how “plug-ins” can be realized</a:t>
            </a:r>
          </a:p>
          <a:p>
            <a:r>
              <a:rPr lang="en-US" dirty="0" smtClean="0"/>
              <a:t>Idea: Expose application’s data structures in a standard format</a:t>
            </a:r>
          </a:p>
          <a:p>
            <a:pPr lvl="1"/>
            <a:r>
              <a:rPr lang="en-US" dirty="0" smtClean="0"/>
              <a:t>Not only persistent data</a:t>
            </a:r>
          </a:p>
          <a:p>
            <a:pPr lvl="1"/>
            <a:r>
              <a:rPr lang="en-US" dirty="0" smtClean="0"/>
              <a:t>Any data the application uses: main data, menu items, widgets, available operations, open network connections, etc.</a:t>
            </a:r>
          </a:p>
          <a:p>
            <a:pPr lvl="1"/>
            <a:r>
              <a:rPr lang="en-US" dirty="0" smtClean="0"/>
              <a:t>Allow inspection and modification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42141" y="0"/>
            <a:ext cx="11400685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Data Model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Wait… we can do that already!</a:t>
            </a:r>
          </a:p>
          <a:p>
            <a:pPr lvl="1"/>
            <a:r>
              <a:rPr lang="en-US" dirty="0" smtClean="0"/>
              <a:t>Java: Introspection and Reflection</a:t>
            </a:r>
          </a:p>
          <a:p>
            <a:pPr lvl="1"/>
            <a:r>
              <a:rPr lang="en-US" dirty="0" smtClean="0"/>
              <a:t>OLE Automation</a:t>
            </a:r>
          </a:p>
          <a:p>
            <a:r>
              <a:rPr lang="en-US" dirty="0" smtClean="0"/>
              <a:t>Not enough…</a:t>
            </a:r>
          </a:p>
          <a:p>
            <a:pPr lvl="1"/>
            <a:r>
              <a:rPr lang="en-US" dirty="0" smtClean="0"/>
              <a:t>Need some standards</a:t>
            </a:r>
          </a:p>
          <a:p>
            <a:pPr lvl="2"/>
            <a:r>
              <a:rPr lang="en-US" dirty="0" smtClean="0"/>
              <a:t>Names and data types</a:t>
            </a:r>
          </a:p>
          <a:p>
            <a:pPr lvl="2"/>
            <a:r>
              <a:rPr lang="en-US" dirty="0" smtClean="0"/>
              <a:t>Term: </a:t>
            </a:r>
            <a:r>
              <a:rPr lang="en-US" dirty="0" err="1" smtClean="0"/>
              <a:t>Examinability</a:t>
            </a:r>
            <a:endParaRPr lang="en-US" dirty="0" smtClean="0"/>
          </a:p>
          <a:p>
            <a:pPr lvl="1"/>
            <a:r>
              <a:rPr lang="en-US" dirty="0" smtClean="0"/>
              <a:t>What is the behavior?</a:t>
            </a:r>
          </a:p>
          <a:p>
            <a:pPr lvl="2"/>
            <a:r>
              <a:rPr lang="en-US" dirty="0" smtClean="0"/>
              <a:t>E.g. “What happens if the user clicks at (</a:t>
            </a:r>
            <a:r>
              <a:rPr lang="en-US" dirty="0" err="1" smtClean="0"/>
              <a:t>x,y</a:t>
            </a:r>
            <a:r>
              <a:rPr lang="en-US" dirty="0" smtClean="0"/>
              <a:t>)”?</a:t>
            </a:r>
          </a:p>
          <a:p>
            <a:pPr lvl="1"/>
            <a:r>
              <a:rPr lang="en-US" dirty="0" err="1" smtClean="0"/>
              <a:t>Scriptability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Data Model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8758"/>
          </a:xfrm>
        </p:spPr>
        <p:txBody>
          <a:bodyPr/>
          <a:lstStyle/>
          <a:p>
            <a:r>
              <a:rPr lang="en-US" dirty="0" smtClean="0"/>
              <a:t>One way to implement: attribute-value pairs</a:t>
            </a:r>
          </a:p>
          <a:p>
            <a:r>
              <a:rPr lang="en-US" dirty="0" smtClean="0"/>
              <a:t>Require applications to use only this data structure and expose it</a:t>
            </a:r>
          </a:p>
          <a:p>
            <a:r>
              <a:rPr lang="en-US" dirty="0" smtClean="0"/>
              <a:t>Amulet does this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applications should use it: Toolkit support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2107" t="7031"/>
          <a:stretch>
            <a:fillRect/>
          </a:stretch>
        </p:blipFill>
        <p:spPr bwMode="auto">
          <a:xfrm>
            <a:off x="1214414" y="3071810"/>
            <a:ext cx="6638924" cy="283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</a:p>
          <a:p>
            <a:r>
              <a:rPr lang="en-US" dirty="0" smtClean="0"/>
              <a:t>Customization and Macros</a:t>
            </a:r>
          </a:p>
          <a:p>
            <a:r>
              <a:rPr lang="en-US" dirty="0" smtClean="0"/>
              <a:t>Agents and Tutors</a:t>
            </a:r>
          </a:p>
          <a:p>
            <a:r>
              <a:rPr lang="en-US" dirty="0" smtClean="0"/>
              <a:t>Rich searching</a:t>
            </a:r>
          </a:p>
          <a:p>
            <a:r>
              <a:rPr lang="en-US" dirty="0" smtClean="0"/>
              <a:t>Checkers (spelling, size, etc.)</a:t>
            </a:r>
          </a:p>
          <a:p>
            <a:r>
              <a:rPr lang="en-US" dirty="0" smtClean="0"/>
              <a:t>Alternative interfaces</a:t>
            </a:r>
          </a:p>
          <a:p>
            <a:r>
              <a:rPr lang="en-US" dirty="0" smtClean="0"/>
              <a:t>Plug-in support</a:t>
            </a:r>
          </a:p>
          <a:p>
            <a:r>
              <a:rPr lang="en-US" dirty="0" smtClean="0"/>
              <a:t>Support for programmers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Requires more memory</a:t>
            </a:r>
          </a:p>
          <a:p>
            <a:pPr lvl="1"/>
            <a:r>
              <a:rPr lang="en-US" dirty="0" smtClean="0"/>
              <a:t>Still a problem?</a:t>
            </a:r>
          </a:p>
          <a:p>
            <a:r>
              <a:rPr lang="en-US" dirty="0" smtClean="0"/>
              <a:t>Difficult to realize</a:t>
            </a:r>
          </a:p>
          <a:p>
            <a:pPr lvl="1"/>
            <a:r>
              <a:rPr lang="en-US" dirty="0" smtClean="0"/>
              <a:t>Amulet shows that many things are possible</a:t>
            </a:r>
          </a:p>
          <a:p>
            <a:pPr lvl="1"/>
            <a:r>
              <a:rPr lang="en-US" dirty="0" smtClean="0"/>
              <a:t>Needs standardization</a:t>
            </a:r>
          </a:p>
          <a:p>
            <a:pPr lvl="2"/>
            <a:r>
              <a:rPr lang="en-US" dirty="0" smtClean="0"/>
              <a:t>How successful has standardization been so far?</a:t>
            </a:r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Expose all the application’s data?</a:t>
            </a:r>
          </a:p>
          <a:p>
            <a:pPr lvl="2"/>
            <a:r>
              <a:rPr lang="en-US" dirty="0" smtClean="0"/>
              <a:t>Mechanisms for “private” fields could be added</a:t>
            </a:r>
          </a:p>
          <a:p>
            <a:pPr lvl="1"/>
            <a:r>
              <a:rPr lang="en-US" dirty="0" smtClean="0"/>
              <a:t>Might be easier to reverse engineer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Sounds a lot like SOA, what is the difference?</a:t>
            </a:r>
          </a:p>
          <a:p>
            <a:endParaRPr lang="en-US" dirty="0" smtClean="0"/>
          </a:p>
          <a:p>
            <a:r>
              <a:rPr lang="en-US" dirty="0" smtClean="0"/>
              <a:t>How different are plug-in architectures from the Open Data Model</a:t>
            </a:r>
          </a:p>
          <a:p>
            <a:endParaRPr lang="en-US" dirty="0" smtClean="0"/>
          </a:p>
          <a:p>
            <a:r>
              <a:rPr lang="en-US" dirty="0" smtClean="0"/>
              <a:t>Which one would you choose if you made a new application?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Johannes Mayer, Ingo </a:t>
            </a:r>
            <a:r>
              <a:rPr lang="en-US" sz="2000" dirty="0" err="1" smtClean="0"/>
              <a:t>Melzer</a:t>
            </a:r>
            <a:r>
              <a:rPr lang="en-US" sz="2000" dirty="0" smtClean="0"/>
              <a:t>, Franz </a:t>
            </a:r>
            <a:r>
              <a:rPr lang="en-US" sz="2000" dirty="0" err="1" smtClean="0"/>
              <a:t>Schweiggert</a:t>
            </a:r>
            <a:r>
              <a:rPr lang="en-US" sz="2000" dirty="0" smtClean="0"/>
              <a:t>, "Lightweight Plug-in-Based Application Development". Revised Papers from the International Conference </a:t>
            </a:r>
            <a:r>
              <a:rPr lang="en-US" sz="2000" dirty="0" err="1" smtClean="0"/>
              <a:t>NetObjectDays</a:t>
            </a:r>
            <a:r>
              <a:rPr lang="en-US" sz="2000" dirty="0" smtClean="0"/>
              <a:t> on Objects, Components, Architectures, Services, and Applications for a Networked World. pp. 87 - 102, </a:t>
            </a:r>
            <a:r>
              <a:rPr lang="en-US" sz="2000" dirty="0" smtClean="0"/>
              <a:t>2002.</a:t>
            </a:r>
            <a:br>
              <a:rPr lang="en-US" sz="2000" dirty="0" smtClean="0"/>
            </a:br>
            <a:r>
              <a:rPr lang="en-US" sz="2000" u="sng" dirty="0" smtClean="0">
                <a:hlinkClick r:id="rId2"/>
              </a:rPr>
              <a:t>http</a:t>
            </a:r>
            <a:r>
              <a:rPr lang="en-US" sz="2000" u="sng" dirty="0" smtClean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citeseerx.ist.psu.edu/viewdoc/download;jsessionid=8420F871B0AD7881A077CEBC9392A509?doi=10.1.1.11.5602&amp;rep=rep1&amp;type=pdf</a:t>
            </a:r>
            <a:endParaRPr lang="en-US" sz="2000" u="sng" dirty="0" smtClean="0"/>
          </a:p>
          <a:p>
            <a:r>
              <a:rPr lang="en-US" sz="2000" dirty="0" smtClean="0"/>
              <a:t>Brad A. Myers. The Case for an Open Data Model. Carnegie Mellon University School of Computer Science Technical Report, no. CMU-CS-98-153 and Human Computer Interaction Institute Technical Report CMU-HCII-98-101. August, 1998.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smtClean="0">
                <a:hlinkClick r:id="rId3"/>
              </a:rPr>
              <a:t>http</a:t>
            </a:r>
            <a:r>
              <a:rPr lang="en-US" sz="2000" u="sng" dirty="0" smtClean="0">
                <a:hlinkClick r:id="rId3"/>
              </a:rPr>
              <a:t>://reports-archive.adm.cs.cmu.edu/anon/1998/CMU-CS-98-153.pdf</a:t>
            </a:r>
            <a:endParaRPr lang="en-U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Birsan</a:t>
            </a:r>
            <a:r>
              <a:rPr lang="en-US" sz="2000" dirty="0" smtClean="0"/>
              <a:t>, D. 2005. On Plug-ins and Extensible Architectures. Queue 3, 2 (Mar. 2005), 40-46.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smtClean="0">
                <a:hlinkClick r:id="rId2"/>
              </a:rPr>
              <a:t>http</a:t>
            </a:r>
            <a:r>
              <a:rPr lang="en-US" sz="2000" u="sng" dirty="0" smtClean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doi.acm.org/10.1145/1053331.1053345</a:t>
            </a:r>
            <a:endParaRPr lang="en-US" sz="2000" u="sng" dirty="0" smtClean="0"/>
          </a:p>
          <a:p>
            <a:r>
              <a:rPr lang="en-US" sz="2000" dirty="0" err="1" smtClean="0"/>
              <a:t>Rubel</a:t>
            </a:r>
            <a:r>
              <a:rPr lang="en-US" sz="2000" dirty="0" smtClean="0"/>
              <a:t>, D. 2006. The Heart of Eclipse. Queue 4, 8 (Oct. 2006), 36-44.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smtClean="0">
                <a:hlinkClick r:id="rId3"/>
              </a:rPr>
              <a:t>http</a:t>
            </a:r>
            <a:r>
              <a:rPr lang="en-US" sz="2000" u="sng" dirty="0" smtClean="0">
                <a:hlinkClick r:id="rId3"/>
              </a:rPr>
              <a:t>://</a:t>
            </a:r>
            <a:r>
              <a:rPr lang="en-US" sz="2000" u="sng" dirty="0" smtClean="0">
                <a:hlinkClick r:id="rId3"/>
              </a:rPr>
              <a:t>doi.acm.org/10.1145/1165754.1165767</a:t>
            </a:r>
            <a:endParaRPr lang="en-US" sz="2000" u="sng" dirty="0" smtClean="0"/>
          </a:p>
          <a:p>
            <a:endParaRPr lang="en-US" sz="2000" u="sng" dirty="0" smtClean="0"/>
          </a:p>
          <a:p>
            <a:r>
              <a:rPr lang="en-US" sz="2000" dirty="0" smtClean="0"/>
              <a:t>Notes on the Eclipse Plug-in Architecture: </a:t>
            </a:r>
            <a:r>
              <a:rPr lang="en-US" sz="2000" u="sng" dirty="0" smtClean="0">
                <a:hlinkClick r:id="rId4"/>
              </a:rPr>
              <a:t>http://www.eclipse.org/articles/Article-Plug-in-architecture/plugin_architecture.html</a:t>
            </a:r>
            <a:endParaRPr lang="en-US" sz="2000" dirty="0" smtClean="0"/>
          </a:p>
          <a:p>
            <a:r>
              <a:rPr lang="en-US" sz="2000" dirty="0" smtClean="0"/>
              <a:t>Introduction to Eclipse </a:t>
            </a:r>
            <a:r>
              <a:rPr lang="en-US" sz="2000" dirty="0" err="1" smtClean="0"/>
              <a:t>Plugin</a:t>
            </a:r>
            <a:r>
              <a:rPr lang="en-US" sz="2000" dirty="0" smtClean="0"/>
              <a:t> development: </a:t>
            </a:r>
            <a:r>
              <a:rPr lang="en-US" sz="2000" u="sng" dirty="0" smtClean="0">
                <a:hlinkClick r:id="rId5"/>
              </a:rPr>
              <a:t>http://</a:t>
            </a:r>
            <a:r>
              <a:rPr lang="en-US" sz="2000" u="sng" dirty="0" smtClean="0">
                <a:hlinkClick r:id="rId5"/>
              </a:rPr>
              <a:t>www.eclipsepluginsite.com/</a:t>
            </a:r>
            <a:endParaRPr lang="en-US" sz="2000" dirty="0" smtClean="0"/>
          </a:p>
          <a:p>
            <a:r>
              <a:rPr lang="en-US" sz="2000" dirty="0" smtClean="0"/>
              <a:t>Your </a:t>
            </a:r>
            <a:r>
              <a:rPr lang="en-US" sz="2000" dirty="0" smtClean="0"/>
              <a:t>First </a:t>
            </a:r>
            <a:r>
              <a:rPr lang="en-US" sz="2000" dirty="0" smtClean="0"/>
              <a:t>Plug-in:</a:t>
            </a:r>
            <a:br>
              <a:rPr lang="en-US" sz="2000" dirty="0" smtClean="0"/>
            </a:br>
            <a:r>
              <a:rPr lang="en-US" sz="2000" u="sng" dirty="0" smtClean="0">
                <a:hlinkClick r:id="rId6"/>
              </a:rPr>
              <a:t>http</a:t>
            </a:r>
            <a:r>
              <a:rPr lang="en-US" sz="2000" u="sng" dirty="0" smtClean="0">
                <a:hlinkClick r:id="rId6"/>
              </a:rPr>
              <a:t>://www.eclipse.org/articles/Article-Your%20First%20Plug-in/YourFirstPlugin.html</a:t>
            </a:r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VSTO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msdn.microsoft.com/en-us/vsto/dd162433.aspx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http://www.mactech.com/articles/mactech/Vol.15/15.04/PhotoshopPlug-InsPart1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developer.mozilla.org/en/Building_an_Extension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www.wikipedia.org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a plug-in?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i="1" dirty="0" smtClean="0"/>
              <a:t>“a small piece of software that supplements a larger program”</a:t>
            </a:r>
          </a:p>
          <a:p>
            <a:pPr algn="r">
              <a:buFontTx/>
              <a:buChar char="-"/>
            </a:pPr>
            <a:r>
              <a:rPr lang="en-US" sz="2000" dirty="0" smtClean="0"/>
              <a:t>Merriam-Webster’s Online Dictionary</a:t>
            </a:r>
          </a:p>
          <a:p>
            <a:pPr algn="r">
              <a:buFontTx/>
              <a:buChar char="-"/>
            </a:pPr>
            <a:endParaRPr lang="en-US" sz="2000" dirty="0" smtClean="0"/>
          </a:p>
          <a:p>
            <a:pPr algn="ctr">
              <a:buNone/>
            </a:pPr>
            <a:r>
              <a:rPr lang="en-US" i="1" dirty="0" smtClean="0"/>
              <a:t>“An accessory software or hardware package that is used in conjunction with an existing application or device to extend its capabilities or provide additional functions”</a:t>
            </a:r>
          </a:p>
          <a:p>
            <a:pPr algn="r">
              <a:buNone/>
            </a:pPr>
            <a:r>
              <a:rPr lang="en-US" sz="2000" dirty="0" smtClean="0"/>
              <a:t>- The Free Dictionary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differentiate between an extension and a plug-in</a:t>
            </a:r>
          </a:p>
          <a:p>
            <a:r>
              <a:rPr lang="en-US" dirty="0" smtClean="0"/>
              <a:t>Plug-ins</a:t>
            </a:r>
          </a:p>
          <a:p>
            <a:pPr lvl="1"/>
            <a:r>
              <a:rPr lang="en-US" dirty="0" smtClean="0"/>
              <a:t>Rely on user interface</a:t>
            </a:r>
          </a:p>
          <a:p>
            <a:pPr lvl="1"/>
            <a:r>
              <a:rPr lang="en-US" dirty="0" smtClean="0"/>
              <a:t>Are limited in their set of actions</a:t>
            </a:r>
          </a:p>
          <a:p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Can add new functionality and user interface elements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 will not make this distinction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Keep software simple</a:t>
            </a:r>
          </a:p>
          <a:p>
            <a:pPr lvl="1"/>
            <a:r>
              <a:rPr lang="en-US" dirty="0" smtClean="0"/>
              <a:t>Switch “nice to have” features off</a:t>
            </a:r>
          </a:p>
          <a:p>
            <a:r>
              <a:rPr lang="en-US" dirty="0" smtClean="0"/>
              <a:t>Modularity</a:t>
            </a:r>
          </a:p>
          <a:p>
            <a:r>
              <a:rPr lang="en-US" dirty="0" smtClean="0"/>
              <a:t>Customizability</a:t>
            </a:r>
          </a:p>
          <a:p>
            <a:r>
              <a:rPr lang="en-US" dirty="0" smtClean="0"/>
              <a:t>Extensibility</a:t>
            </a:r>
          </a:p>
          <a:p>
            <a:r>
              <a:rPr lang="en-US" dirty="0" smtClean="0"/>
              <a:t>Resourcefulness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 architecture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1989" y="1214422"/>
            <a:ext cx="735946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much control do plug-ins have?</a:t>
            </a:r>
          </a:p>
          <a:p>
            <a:r>
              <a:rPr lang="en-US" dirty="0" smtClean="0"/>
              <a:t>What can plug-ins control?</a:t>
            </a:r>
          </a:p>
          <a:p>
            <a:r>
              <a:rPr lang="en-US" dirty="0" smtClean="0"/>
              <a:t>How are plug-ins installed/discovered?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architecture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2357422" y="2071678"/>
            <a:ext cx="4572032" cy="3714776"/>
            <a:chOff x="2357422" y="2428868"/>
            <a:chExt cx="4572032" cy="3714776"/>
          </a:xfrm>
        </p:grpSpPr>
        <p:sp>
          <p:nvSpPr>
            <p:cNvPr id="5" name="Rechteck 4"/>
            <p:cNvSpPr/>
            <p:nvPr/>
          </p:nvSpPr>
          <p:spPr>
            <a:xfrm>
              <a:off x="2357422" y="3571876"/>
              <a:ext cx="4572032" cy="257176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host application</a:t>
              </a:r>
              <a:endParaRPr lang="en-US" dirty="0"/>
            </a:p>
          </p:txBody>
        </p:sp>
        <p:sp>
          <p:nvSpPr>
            <p:cNvPr id="6" name="Rechteck 5"/>
            <p:cNvSpPr/>
            <p:nvPr/>
          </p:nvSpPr>
          <p:spPr>
            <a:xfrm>
              <a:off x="2357422" y="2428868"/>
              <a:ext cx="1285884" cy="50006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plug-in</a:t>
              </a:r>
              <a:endParaRPr lang="en-US" dirty="0"/>
            </a:p>
          </p:txBody>
        </p:sp>
        <p:sp>
          <p:nvSpPr>
            <p:cNvPr id="7" name="Rechteck 6"/>
            <p:cNvSpPr/>
            <p:nvPr/>
          </p:nvSpPr>
          <p:spPr>
            <a:xfrm>
              <a:off x="4000496" y="2428868"/>
              <a:ext cx="1285884" cy="50006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plug-in</a:t>
              </a:r>
              <a:endParaRPr lang="en-US" dirty="0"/>
            </a:p>
          </p:txBody>
        </p:sp>
        <p:sp>
          <p:nvSpPr>
            <p:cNvPr id="8" name="Rechteck 7"/>
            <p:cNvSpPr/>
            <p:nvPr/>
          </p:nvSpPr>
          <p:spPr>
            <a:xfrm>
              <a:off x="5643570" y="2428868"/>
              <a:ext cx="1285884" cy="50006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plug-in</a:t>
              </a:r>
              <a:endParaRPr lang="en-US" dirty="0"/>
            </a:p>
          </p:txBody>
        </p:sp>
        <p:sp>
          <p:nvSpPr>
            <p:cNvPr id="9" name="Pfeil nach unten 8"/>
            <p:cNvSpPr/>
            <p:nvPr/>
          </p:nvSpPr>
          <p:spPr>
            <a:xfrm>
              <a:off x="2857488" y="2928934"/>
              <a:ext cx="285752" cy="785818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feil nach unten 9"/>
            <p:cNvSpPr/>
            <p:nvPr/>
          </p:nvSpPr>
          <p:spPr>
            <a:xfrm>
              <a:off x="4500562" y="2928934"/>
              <a:ext cx="285752" cy="785818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Pfeil nach unten 11"/>
            <p:cNvSpPr/>
            <p:nvPr/>
          </p:nvSpPr>
          <p:spPr>
            <a:xfrm>
              <a:off x="6143636" y="2928934"/>
              <a:ext cx="285752" cy="785818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plug-in architecture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hteck 5"/>
          <p:cNvSpPr/>
          <p:nvPr/>
        </p:nvSpPr>
        <p:spPr>
          <a:xfrm>
            <a:off x="2357422" y="2214554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plug-in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4429124" y="4500570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plug-in</a:t>
            </a:r>
            <a:endParaRPr lang="en-US" dirty="0"/>
          </a:p>
        </p:txBody>
      </p:sp>
      <p:sp>
        <p:nvSpPr>
          <p:cNvPr id="8" name="Rechteck 7"/>
          <p:cNvSpPr/>
          <p:nvPr/>
        </p:nvSpPr>
        <p:spPr>
          <a:xfrm>
            <a:off x="4429124" y="3500438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plug-in</a:t>
            </a:r>
            <a:endParaRPr lang="en-US" dirty="0"/>
          </a:p>
        </p:txBody>
      </p:sp>
      <p:sp>
        <p:nvSpPr>
          <p:cNvPr id="9" name="Pfeil nach unten 8"/>
          <p:cNvSpPr/>
          <p:nvPr/>
        </p:nvSpPr>
        <p:spPr>
          <a:xfrm>
            <a:off x="2857488" y="2714620"/>
            <a:ext cx="28575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feil nach unten 10"/>
          <p:cNvSpPr/>
          <p:nvPr/>
        </p:nvSpPr>
        <p:spPr>
          <a:xfrm>
            <a:off x="4929190" y="4000504"/>
            <a:ext cx="28575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hteck 11"/>
          <p:cNvSpPr/>
          <p:nvPr/>
        </p:nvSpPr>
        <p:spPr>
          <a:xfrm>
            <a:off x="2357422" y="5500702"/>
            <a:ext cx="4572032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core engine</a:t>
            </a:r>
            <a:endParaRPr lang="en-US" dirty="0"/>
          </a:p>
        </p:txBody>
      </p:sp>
      <p:sp>
        <p:nvSpPr>
          <p:cNvPr id="13" name="Rechteck 12"/>
          <p:cNvSpPr/>
          <p:nvPr/>
        </p:nvSpPr>
        <p:spPr>
          <a:xfrm>
            <a:off x="2357422" y="3357562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plug-in</a:t>
            </a:r>
            <a:endParaRPr lang="en-US" dirty="0"/>
          </a:p>
        </p:txBody>
      </p:sp>
      <p:sp>
        <p:nvSpPr>
          <p:cNvPr id="14" name="Pfeil nach unten 13"/>
          <p:cNvSpPr/>
          <p:nvPr/>
        </p:nvSpPr>
        <p:spPr>
          <a:xfrm>
            <a:off x="2857488" y="3857628"/>
            <a:ext cx="28575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hteck 14"/>
          <p:cNvSpPr/>
          <p:nvPr/>
        </p:nvSpPr>
        <p:spPr>
          <a:xfrm>
            <a:off x="2357422" y="4500570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plug-in</a:t>
            </a:r>
            <a:endParaRPr lang="en-US" dirty="0"/>
          </a:p>
        </p:txBody>
      </p:sp>
      <p:sp>
        <p:nvSpPr>
          <p:cNvPr id="16" name="Pfeil nach unten 15"/>
          <p:cNvSpPr/>
          <p:nvPr/>
        </p:nvSpPr>
        <p:spPr>
          <a:xfrm>
            <a:off x="2857488" y="5000636"/>
            <a:ext cx="28575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feil nach unten 9"/>
          <p:cNvSpPr/>
          <p:nvPr/>
        </p:nvSpPr>
        <p:spPr>
          <a:xfrm>
            <a:off x="4929190" y="5000636"/>
            <a:ext cx="28575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links 17"/>
          <p:cNvSpPr/>
          <p:nvPr/>
        </p:nvSpPr>
        <p:spPr>
          <a:xfrm>
            <a:off x="3500430" y="4607727"/>
            <a:ext cx="928694" cy="285752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eanos">
  <a:themeElements>
    <a:clrScheme name="Okeanos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keanos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377</TotalTime>
  <Words>1234</Words>
  <PresentationFormat>Bildschirmpräsentation (4:3)</PresentationFormat>
  <Paragraphs>229</Paragraphs>
  <Slides>27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28" baseType="lpstr">
      <vt:lpstr>Okeanos</vt:lpstr>
      <vt:lpstr>Plug-In architectures</vt:lpstr>
      <vt:lpstr>Folie 2</vt:lpstr>
      <vt:lpstr>Definition</vt:lpstr>
      <vt:lpstr>Definition</vt:lpstr>
      <vt:lpstr>Motivation</vt:lpstr>
      <vt:lpstr>Plug-in architecture</vt:lpstr>
      <vt:lpstr>Questions</vt:lpstr>
      <vt:lpstr>Traditional architecture</vt:lpstr>
      <vt:lpstr>Pure plug-in architecture</vt:lpstr>
      <vt:lpstr>Challenges</vt:lpstr>
      <vt:lpstr>Photoshop</vt:lpstr>
      <vt:lpstr>Firefox (and other Mozilla products)</vt:lpstr>
      <vt:lpstr>Firefox (and other Mozilla products)</vt:lpstr>
      <vt:lpstr>Microsoft Office</vt:lpstr>
      <vt:lpstr>Microsoft Office</vt:lpstr>
      <vt:lpstr>Eclipse</vt:lpstr>
      <vt:lpstr>Eclipse</vt:lpstr>
      <vt:lpstr>Summary</vt:lpstr>
      <vt:lpstr>Open Data Model</vt:lpstr>
      <vt:lpstr>Open Data Model</vt:lpstr>
      <vt:lpstr>Open Data Model</vt:lpstr>
      <vt:lpstr>Benefits</vt:lpstr>
      <vt:lpstr>Concerns</vt:lpstr>
      <vt:lpstr>Discussion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Plug-In architectures</dc:title>
  <cp:lastModifiedBy>Tobias Freudenreich</cp:lastModifiedBy>
  <cp:revision>68</cp:revision>
  <dcterms:modified xsi:type="dcterms:W3CDTF">2009-04-23T23:36:00Z</dcterms:modified>
</cp:coreProperties>
</file>